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2"/>
  </p:notesMasterIdLst>
  <p:sldIdLst>
    <p:sldId id="256" r:id="rId2"/>
    <p:sldId id="260" r:id="rId3"/>
    <p:sldId id="257" r:id="rId4"/>
    <p:sldId id="264" r:id="rId5"/>
    <p:sldId id="269" r:id="rId6"/>
    <p:sldId id="273" r:id="rId7"/>
    <p:sldId id="318" r:id="rId8"/>
    <p:sldId id="263" r:id="rId9"/>
    <p:sldId id="319" r:id="rId10"/>
    <p:sldId id="270" r:id="rId11"/>
  </p:sldIdLst>
  <p:sldSz cx="9144000" cy="5143500" type="screen16x9"/>
  <p:notesSz cx="6858000" cy="9144000"/>
  <p:embeddedFontLst>
    <p:embeddedFont>
      <p:font typeface="IBM Plex Sans" charset="0"/>
      <p:regular r:id="rId13"/>
      <p:bold r:id="rId14"/>
      <p:italic r:id="rId15"/>
      <p:boldItalic r:id="rId16"/>
    </p:embeddedFont>
    <p:embeddedFont>
      <p:font typeface="IBM Plex Sans Medium" charset="0"/>
      <p:regular r:id="rId17"/>
      <p:bold r:id="rId18"/>
      <p:italic r:id="rId19"/>
      <p:boldItalic r:id="rId20"/>
    </p:embeddedFont>
    <p:embeddedFont>
      <p:font typeface="Angsana New" pitchFamily="18" charset="-34"/>
      <p:regular r:id="rId21"/>
      <p:bold r:id="rId22"/>
      <p:italic r:id="rId23"/>
      <p:boldItalic r:id="rId24"/>
    </p:embeddedFont>
    <p:embeddedFont>
      <p:font typeface="Aparajita" pitchFamily="34" charset="0"/>
      <p:regular r:id="rId25"/>
      <p:bold r:id="rId26"/>
      <p:italic r:id="rId27"/>
      <p:boldItalic r:id="rId28"/>
    </p:embeddedFont>
    <p:embeddedFont>
      <p:font typeface="Agency FB" pitchFamily="34" charset="0"/>
      <p:regular r:id="rId29"/>
      <p:bold r:id="rId30"/>
    </p:embeddedFont>
    <p:embeddedFont>
      <p:font typeface="Arabic Typesetting" pitchFamily="66" charset="-78"/>
      <p:regular r:id="rId31"/>
    </p:embeddedFont>
    <p:embeddedFont>
      <p:font typeface="Goudy Old Style" pitchFamily="18" charset="0"/>
      <p:regular r:id="rId32"/>
      <p:bold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15D5896F-A89A-4011-9E09-E8CE36E39E0E}">
  <a:tblStyle styleId="{15D5896F-A89A-4011-9E09-E8CE36E39E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876" y="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a:buAutoNum type="alphaLcPeriod"/>
              <a:defRPr sz="1100"/>
            </a:lvl2pPr>
            <a:lvl3pPr marL="1371600" lvl="2" indent="-298450" rtl="0">
              <a:lnSpc>
                <a:spcPct val="100000"/>
              </a:lnSpc>
              <a:spcBef>
                <a:spcPts val="0"/>
              </a:spcBef>
              <a:spcAft>
                <a:spcPts val="0"/>
              </a:spcAft>
              <a:buSzPts val="1100"/>
              <a:buFont typeface="Roboto Condensed"/>
              <a:buAutoNum type="romanLcPeriod"/>
              <a:defRPr sz="1100"/>
            </a:lvl3pPr>
            <a:lvl4pPr marL="1828800" lvl="3" indent="-298450" rtl="0">
              <a:lnSpc>
                <a:spcPct val="100000"/>
              </a:lnSpc>
              <a:spcBef>
                <a:spcPts val="0"/>
              </a:spcBef>
              <a:spcAft>
                <a:spcPts val="0"/>
              </a:spcAft>
              <a:buSzPts val="1100"/>
              <a:buFont typeface="Roboto Condensed"/>
              <a:buAutoNum type="arabicPeriod"/>
              <a:defRPr sz="1100"/>
            </a:lvl4pPr>
            <a:lvl5pPr marL="2286000" lvl="4" indent="-298450" rtl="0">
              <a:lnSpc>
                <a:spcPct val="100000"/>
              </a:lnSpc>
              <a:spcBef>
                <a:spcPts val="0"/>
              </a:spcBef>
              <a:spcAft>
                <a:spcPts val="0"/>
              </a:spcAft>
              <a:buSzPts val="1100"/>
              <a:buFont typeface="Roboto Condensed"/>
              <a:buAutoNum type="alphaLcPeriod"/>
              <a:defRPr sz="1100"/>
            </a:lvl5pPr>
            <a:lvl6pPr marL="2743200" lvl="5" indent="-298450" rtl="0">
              <a:lnSpc>
                <a:spcPct val="100000"/>
              </a:lnSpc>
              <a:spcBef>
                <a:spcPts val="0"/>
              </a:spcBef>
              <a:spcAft>
                <a:spcPts val="0"/>
              </a:spcAft>
              <a:buSzPts val="1100"/>
              <a:buFont typeface="Roboto Condensed"/>
              <a:buAutoNum type="romanLcPeriod"/>
              <a:defRPr sz="1100"/>
            </a:lvl6pPr>
            <a:lvl7pPr marL="3200400" lvl="6" indent="-298450" rtl="0">
              <a:lnSpc>
                <a:spcPct val="100000"/>
              </a:lnSpc>
              <a:spcBef>
                <a:spcPts val="0"/>
              </a:spcBef>
              <a:spcAft>
                <a:spcPts val="0"/>
              </a:spcAft>
              <a:buSzPts val="1100"/>
              <a:buFont typeface="Roboto Condensed"/>
              <a:buAutoNum type="arabicPeriod"/>
              <a:defRPr sz="1100"/>
            </a:lvl7pPr>
            <a:lvl8pPr marL="3657600" lvl="7" indent="-298450" rtl="0">
              <a:lnSpc>
                <a:spcPct val="100000"/>
              </a:lnSpc>
              <a:spcBef>
                <a:spcPts val="0"/>
              </a:spcBef>
              <a:spcAft>
                <a:spcPts val="0"/>
              </a:spcAft>
              <a:buSzPts val="1100"/>
              <a:buFont typeface="Roboto Condensed"/>
              <a:buAutoNum type="alphaLcPeriod"/>
              <a:defRPr sz="1100"/>
            </a:lvl8pPr>
            <a:lvl9pPr marL="4114800" lvl="8" indent="-298450" rtl="0">
              <a:lnSpc>
                <a:spcPct val="100000"/>
              </a:lnSpc>
              <a:spcBef>
                <a:spcPts val="0"/>
              </a:spcBef>
              <a:spcAft>
                <a:spcPts val="0"/>
              </a:spcAft>
              <a:buSzPts val="1100"/>
              <a:buFont typeface="Roboto Condensed"/>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5"/>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2" name="Google Shape;152;p1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61" r:id="rId6"/>
    <p:sldLayoutId id="2147483667" r:id="rId7"/>
    <p:sldLayoutId id="2147483668" r:id="rId8"/>
    <p:sldLayoutId id="2147483670" r:id="rId9"/>
    <p:sldLayoutId id="2147483674" r:id="rId10"/>
    <p:sldLayoutId id="2147483698" r:id="rId11"/>
    <p:sldLayoutId id="2147483699" r:id="rId12"/>
    <p:sldLayoutId id="2147483700" r:id="rId13"/>
    <p:sldLayoutId id="214748370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191000" y="133350"/>
            <a:ext cx="4572000" cy="441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smtClean="0"/>
              <a:t>AI BASED DIABETES</a:t>
            </a:r>
            <a:br>
              <a:rPr lang="en-US" sz="4800" dirty="0" smtClean="0"/>
            </a:br>
            <a:r>
              <a:rPr lang="en-US" sz="4800" dirty="0" smtClean="0"/>
              <a:t>PREDICTION SYSTEM</a:t>
            </a:r>
            <a:r>
              <a:rPr lang="en-US" sz="4800" dirty="0" smtClean="0"/>
              <a:t/>
            </a:r>
            <a:br>
              <a:rPr lang="en-US" sz="4800" dirty="0" smtClean="0"/>
            </a:br>
            <a:endParaRPr sz="4800" dirty="0"/>
          </a:p>
          <a:p>
            <a:pPr marL="0" lvl="0" indent="0" algn="l" rtl="0">
              <a:spcBef>
                <a:spcPts val="0"/>
              </a:spcBef>
              <a:spcAft>
                <a:spcPts val="0"/>
              </a:spcAft>
              <a:buNone/>
            </a:pPr>
            <a:endParaRPr sz="4000" b="0" dirty="0"/>
          </a:p>
        </p:txBody>
      </p:sp>
      <p:sp>
        <p:nvSpPr>
          <p:cNvPr id="593" name="Google Shape;593;p61"/>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PROBLEM DEFINITION AND DESIGN THINKING</a:t>
            </a:r>
            <a:endParaRPr dirty="0"/>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57600" y="4476750"/>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4766651" y="1371600"/>
            <a:ext cx="3482400" cy="3409950"/>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5085525" y="1733550"/>
            <a:ext cx="2909100" cy="20573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smtClean="0">
                <a:latin typeface="Goudy Old Style" pitchFamily="18" charset="0"/>
              </a:rPr>
              <a:t>THANK YOU!</a:t>
            </a:r>
            <a:endParaRPr sz="5400" dirty="0">
              <a:latin typeface="Goudy Old Style" pitchFamily="18" charset="0"/>
            </a:endParaRPr>
          </a:p>
        </p:txBody>
      </p:sp>
      <p:sp>
        <p:nvSpPr>
          <p:cNvPr id="890" name="Google Shape;890;p75"/>
          <p:cNvSpPr txBox="1">
            <a:spLocks noGrp="1"/>
          </p:cNvSpPr>
          <p:nvPr>
            <p:ph type="subTitle" idx="1"/>
          </p:nvPr>
        </p:nvSpPr>
        <p:spPr>
          <a:xfrm>
            <a:off x="10363200" y="6762748"/>
            <a:ext cx="304800" cy="13716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891" name="Google Shape;891;p75"/>
          <p:cNvGrpSpPr/>
          <p:nvPr/>
        </p:nvGrpSpPr>
        <p:grpSpPr>
          <a:xfrm flipH="1">
            <a:off x="6074719" y="503988"/>
            <a:ext cx="3069289" cy="395094"/>
            <a:chOff x="198225" y="4390550"/>
            <a:chExt cx="3765075" cy="484600"/>
          </a:xfrm>
        </p:grpSpPr>
        <p:sp>
          <p:nvSpPr>
            <p:cNvPr id="892" name="Google Shape;892;p7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75"/>
          <p:cNvGrpSpPr/>
          <p:nvPr/>
        </p:nvGrpSpPr>
        <p:grpSpPr>
          <a:xfrm>
            <a:off x="4391137" y="573831"/>
            <a:ext cx="685039" cy="255416"/>
            <a:chOff x="4042650" y="642025"/>
            <a:chExt cx="1154625" cy="430500"/>
          </a:xfrm>
        </p:grpSpPr>
        <p:sp>
          <p:nvSpPr>
            <p:cNvPr id="895" name="Google Shape;895;p7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75"/>
          <p:cNvSpPr/>
          <p:nvPr/>
        </p:nvSpPr>
        <p:spPr>
          <a:xfrm>
            <a:off x="4585912" y="4166268"/>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Placeholder 26" descr="robot-handshake-human-background-futuristic-digital-age.jpg"/>
          <p:cNvPicPr>
            <a:picLocks noGrp="1" noChangeAspect="1"/>
          </p:cNvPicPr>
          <p:nvPr>
            <p:ph type="pic" idx="2"/>
          </p:nvPr>
        </p:nvPicPr>
        <p:blipFill>
          <a:blip r:embed="rId3"/>
          <a:srcRect l="16667" r="16667"/>
          <a:stretch>
            <a:fillRect/>
          </a:stretch>
        </p:blipFill>
        <p:spPr>
          <a:xfrm>
            <a:off x="374374" y="514350"/>
            <a:ext cx="4121425" cy="43434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90"/>
                                        </p:tgtEl>
                                        <p:attrNameLst>
                                          <p:attrName>style.visibility</p:attrName>
                                        </p:attrNameLst>
                                      </p:cBhvr>
                                      <p:to>
                                        <p:strVal val="visible"/>
                                      </p:to>
                                    </p:set>
                                    <p:anim calcmode="lin" valueType="num">
                                      <p:cBhvr additive="base">
                                        <p:cTn id="10" dur="1000"/>
                                        <p:tgtEl>
                                          <p:spTgt spid="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p:nvPr/>
        </p:nvSpPr>
        <p:spPr>
          <a:xfrm>
            <a:off x="713100" y="955750"/>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a:off x="851725" y="1094350"/>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5"/>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Introduction</a:t>
            </a:r>
            <a:endParaRPr sz="2800" dirty="0"/>
          </a:p>
        </p:txBody>
      </p:sp>
      <p:sp>
        <p:nvSpPr>
          <p:cNvPr id="691" name="Google Shape;691;p65"/>
          <p:cNvSpPr txBox="1">
            <a:spLocks noGrp="1"/>
          </p:cNvSpPr>
          <p:nvPr>
            <p:ph type="subTitle" idx="1"/>
          </p:nvPr>
        </p:nvSpPr>
        <p:spPr>
          <a:xfrm>
            <a:off x="1676400" y="1962150"/>
            <a:ext cx="4343400" cy="2133600"/>
          </a:xfrm>
          <a:prstGeom prst="rect">
            <a:avLst/>
          </a:prstGeom>
        </p:spPr>
        <p:txBody>
          <a:bodyPr spcFirstLastPara="1" wrap="square" lIns="91425" tIns="91425" rIns="91425" bIns="91425" anchor="ctr" anchorCtr="0">
            <a:noAutofit/>
          </a:bodyPr>
          <a:lstStyle/>
          <a:p>
            <a:pPr marL="0" indent="0"/>
            <a:r>
              <a:rPr lang="en-US" dirty="0" smtClean="0"/>
              <a:t>The Exploring </a:t>
            </a:r>
            <a:r>
              <a:rPr lang="en-US" dirty="0" smtClean="0"/>
              <a:t>innovative techniques in AI-based diabetes prediction systems</a:t>
            </a:r>
            <a:r>
              <a:rPr lang="en-US" dirty="0" smtClean="0"/>
              <a:t>, including ensemble methods and deep learning architectures, is a promising approach to improve accuracy and robustness. Here’s why these techniques are valuable: </a:t>
            </a:r>
          </a:p>
          <a:p>
            <a:pPr marL="0" lvl="0" indent="0" algn="l" rtl="0">
              <a:spcBef>
                <a:spcPts val="0"/>
              </a:spcBef>
              <a:spcAft>
                <a:spcPts val="0"/>
              </a:spcAft>
              <a:buNone/>
            </a:pPr>
            <a:endParaRPr dirty="0"/>
          </a:p>
        </p:txBody>
      </p:sp>
      <p:grpSp>
        <p:nvGrpSpPr>
          <p:cNvPr id="692" name="Google Shape;692;p65"/>
          <p:cNvGrpSpPr/>
          <p:nvPr/>
        </p:nvGrpSpPr>
        <p:grpSpPr>
          <a:xfrm rot="5400000">
            <a:off x="416740" y="982095"/>
            <a:ext cx="871512" cy="467554"/>
            <a:chOff x="773350" y="518000"/>
            <a:chExt cx="2757950" cy="1479600"/>
          </a:xfrm>
        </p:grpSpPr>
        <p:sp>
          <p:nvSpPr>
            <p:cNvPr id="693" name="Google Shape;693;p65"/>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5"/>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smtClean="0"/>
              <a:t>1.ENSEMBLE   METHODS</a:t>
            </a:r>
            <a:endParaRPr sz="3200" dirty="0"/>
          </a:p>
        </p:txBody>
      </p:sp>
      <p:sp>
        <p:nvSpPr>
          <p:cNvPr id="612" name="Google Shape;612;p62"/>
          <p:cNvSpPr txBox="1">
            <a:spLocks noGrp="1"/>
          </p:cNvSpPr>
          <p:nvPr>
            <p:ph type="body" idx="1"/>
          </p:nvPr>
        </p:nvSpPr>
        <p:spPr>
          <a:xfrm>
            <a:off x="1447800" y="1215752"/>
            <a:ext cx="6324600" cy="2956198"/>
          </a:xfrm>
          <a:prstGeom prst="rect">
            <a:avLst/>
          </a:prstGeom>
        </p:spPr>
        <p:txBody>
          <a:bodyPr spcFirstLastPara="1" wrap="square" lIns="91425" tIns="91425" rIns="91425" bIns="91425" anchor="t" anchorCtr="0">
            <a:noAutofit/>
          </a:bodyPr>
          <a:lstStyle/>
          <a:p>
            <a:pPr marL="0" indent="0">
              <a:buNone/>
            </a:pPr>
            <a:r>
              <a:rPr lang="en" dirty="0" smtClean="0">
                <a:latin typeface="Angsana New" pitchFamily="18" charset="-34"/>
                <a:cs typeface="Angsana New" pitchFamily="18" charset="-34"/>
              </a:rPr>
              <a:t> </a:t>
            </a:r>
            <a:endParaRPr lang="en-US" sz="1800" dirty="0" smtClean="0">
              <a:latin typeface="Angsana New" pitchFamily="18" charset="-34"/>
              <a:cs typeface="Angsana New" pitchFamily="18" charset="-34"/>
            </a:endParaRPr>
          </a:p>
          <a:p>
            <a:pPr marL="0" lvl="0" indent="0">
              <a:buNone/>
            </a:pPr>
            <a:r>
              <a:rPr lang="en-US" sz="2800" b="1" dirty="0" smtClean="0">
                <a:solidFill>
                  <a:schemeClr val="bg1"/>
                </a:solidFill>
                <a:latin typeface="Angsana New" pitchFamily="18" charset="-34"/>
                <a:cs typeface="Angsana New" pitchFamily="18" charset="-34"/>
              </a:rPr>
              <a:t>Ensemble methods combine the predictions of multiple machine learning models to achieve better overall performance. Techniques like Random Forests, Gradient Boosting, or </a:t>
            </a:r>
            <a:r>
              <a:rPr lang="en-US" sz="2800" b="1" dirty="0" err="1" smtClean="0">
                <a:solidFill>
                  <a:schemeClr val="bg1"/>
                </a:solidFill>
                <a:latin typeface="Angsana New" pitchFamily="18" charset="-34"/>
                <a:cs typeface="Angsana New" pitchFamily="18" charset="-34"/>
              </a:rPr>
              <a:t>AdaBoost</a:t>
            </a:r>
            <a:r>
              <a:rPr lang="en-US" sz="2800" b="1" dirty="0" smtClean="0">
                <a:solidFill>
                  <a:schemeClr val="bg1"/>
                </a:solidFill>
                <a:latin typeface="Angsana New" pitchFamily="18" charset="-34"/>
                <a:cs typeface="Angsana New" pitchFamily="18" charset="-34"/>
              </a:rPr>
              <a:t> can enhance the diabetes prediction system’s accuracy by leveraging the strengths of different algorithms and reducing </a:t>
            </a:r>
            <a:r>
              <a:rPr lang="en-US" sz="2800" b="1" dirty="0" err="1" smtClean="0">
                <a:solidFill>
                  <a:schemeClr val="bg1"/>
                </a:solidFill>
                <a:latin typeface="Angsana New" pitchFamily="18" charset="-34"/>
                <a:cs typeface="Angsana New" pitchFamily="18" charset="-34"/>
              </a:rPr>
              <a:t>overfitting</a:t>
            </a:r>
            <a:r>
              <a:rPr lang="en-US" sz="2800" b="1" dirty="0" smtClean="0">
                <a:solidFill>
                  <a:schemeClr val="bg1"/>
                </a:solidFill>
                <a:latin typeface="Angsana New" pitchFamily="18" charset="-34"/>
                <a:cs typeface="Angsana New" pitchFamily="18" charset="-34"/>
              </a:rPr>
              <a:t>.</a:t>
            </a:r>
            <a:r>
              <a:rPr lang="en-US" sz="2800" b="1" dirty="0" smtClean="0">
                <a:latin typeface="Angsana New" pitchFamily="18" charset="-34"/>
                <a:cs typeface="Angsana New" pitchFamily="18" charset="-34"/>
              </a:rPr>
              <a:t>.</a:t>
            </a:r>
            <a:br>
              <a:rPr lang="en-US" sz="2800" b="1" dirty="0" smtClean="0">
                <a:latin typeface="Angsana New" pitchFamily="18" charset="-34"/>
                <a:cs typeface="Angsana New" pitchFamily="18" charset="-34"/>
              </a:rPr>
            </a:br>
            <a:endParaRPr sz="2800" dirty="0">
              <a:latin typeface="Angsana New" pitchFamily="18" charset="-34"/>
              <a:cs typeface="Angsana New" pitchFamily="18" charset="-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1447800" y="1809750"/>
            <a:ext cx="6324000" cy="1386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smtClean="0"/>
              <a:t>DEEP LEARNING ARCHITECTURE</a:t>
            </a:r>
            <a:endParaRPr sz="3600" dirty="0"/>
          </a:p>
        </p:txBody>
      </p:sp>
      <p:sp>
        <p:nvSpPr>
          <p:cNvPr id="746" name="Google Shape;746;p69"/>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p>
            <a:pPr marL="0" lvl="0" indent="0"/>
            <a:r>
              <a:rPr lang="en-US" sz="2000" b="1" dirty="0" smtClean="0">
                <a:solidFill>
                  <a:schemeClr val="bg1"/>
                </a:solidFill>
                <a:latin typeface="Aparajita" pitchFamily="34" charset="0"/>
                <a:cs typeface="Aparajita" pitchFamily="34" charset="0"/>
              </a:rPr>
              <a:t>Deep learning models, such as neural networks, offer the ability to capture complex patterns in data, making them suitable for healthcare applications like diabetes prediction. Architectures like </a:t>
            </a:r>
            <a:r>
              <a:rPr lang="en-US" sz="2000" b="1" dirty="0" err="1" smtClean="0">
                <a:solidFill>
                  <a:schemeClr val="bg1"/>
                </a:solidFill>
                <a:latin typeface="Aparajita" pitchFamily="34" charset="0"/>
                <a:cs typeface="Aparajita" pitchFamily="34" charset="0"/>
              </a:rPr>
              <a:t>convolutional</a:t>
            </a:r>
            <a:r>
              <a:rPr lang="en-US" sz="2000" b="1" dirty="0" smtClean="0">
                <a:solidFill>
                  <a:schemeClr val="bg1"/>
                </a:solidFill>
                <a:latin typeface="Aparajita" pitchFamily="34" charset="0"/>
                <a:cs typeface="Aparajita" pitchFamily="34" charset="0"/>
              </a:rPr>
              <a:t> neural networks (CNNs) for image data or recurrent neural networks (RNNs) for time-series data can be adapted to improve predictive accuracy</a:t>
            </a:r>
            <a:endParaRPr sz="2000" dirty="0">
              <a:latin typeface="Aparajita" pitchFamily="34" charset="0"/>
              <a:cs typeface="Aparajita" pitchFamily="34" charset="0"/>
            </a:endParaRPr>
          </a:p>
        </p:txBody>
      </p:sp>
      <p:grpSp>
        <p:nvGrpSpPr>
          <p:cNvPr id="747" name="Google Shape;747;p69"/>
          <p:cNvGrpSpPr/>
          <p:nvPr/>
        </p:nvGrpSpPr>
        <p:grpSpPr>
          <a:xfrm>
            <a:off x="6968225" y="1501913"/>
            <a:ext cx="1154625" cy="1014150"/>
            <a:chOff x="6968225" y="1501913"/>
            <a:chExt cx="1154625" cy="1014150"/>
          </a:xfrm>
        </p:grpSpPr>
        <p:grpSp>
          <p:nvGrpSpPr>
            <p:cNvPr id="748" name="Google Shape;748;p69"/>
            <p:cNvGrpSpPr/>
            <p:nvPr/>
          </p:nvGrpSpPr>
          <p:grpSpPr>
            <a:xfrm flipH="1">
              <a:off x="6968225" y="2085563"/>
              <a:ext cx="1154625" cy="430500"/>
              <a:chOff x="4042650" y="642025"/>
              <a:chExt cx="1154625" cy="430500"/>
            </a:xfrm>
          </p:grpSpPr>
          <p:sp>
            <p:nvSpPr>
              <p:cNvPr id="749" name="Google Shape;749;p6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69"/>
            <p:cNvSpPr/>
            <p:nvPr/>
          </p:nvSpPr>
          <p:spPr>
            <a:xfrm flipH="1">
              <a:off x="7624850" y="15019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152400" y="209550"/>
            <a:ext cx="4343400" cy="289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 calcmode="lin" valueType="num">
                                      <p:cBhvr additive="base">
                                        <p:cTn id="7" dur="1000"/>
                                        <p:tgtEl>
                                          <p:spTgt spid="74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46"/>
                                        </p:tgtEl>
                                        <p:attrNameLst>
                                          <p:attrName>style.visibility</p:attrName>
                                        </p:attrNameLst>
                                      </p:cBhvr>
                                      <p:to>
                                        <p:strVal val="visible"/>
                                      </p:to>
                                    </p:set>
                                    <p:anim calcmode="lin" valueType="num">
                                      <p:cBhvr additive="base">
                                        <p:cTn id="10" dur="1000"/>
                                        <p:tgtEl>
                                          <p:spTgt spid="74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 calcmode="lin" valueType="num">
                                      <p:cBhvr additive="base">
                                        <p:cTn id="13" dur="1000"/>
                                        <p:tgtEl>
                                          <p:spTgt spid="76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747"/>
                                        </p:tgtEl>
                                        <p:attrNameLst>
                                          <p:attrName>style.visibility</p:attrName>
                                        </p:attrNameLst>
                                      </p:cBhvr>
                                      <p:to>
                                        <p:strVal val="visible"/>
                                      </p:to>
                                    </p:set>
                                    <p:anim calcmode="lin" valueType="num">
                                      <p:cBhvr additive="base">
                                        <p:cTn id="18" dur="1000"/>
                                        <p:tgtEl>
                                          <p:spTgt spid="7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603881" y="1047750"/>
            <a:ext cx="3663319" cy="4095750"/>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1039188" y="2038351"/>
            <a:ext cx="29394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FREATURE ENGINEERING</a:t>
            </a:r>
            <a:endParaRPr sz="2400" dirty="0"/>
          </a:p>
        </p:txBody>
      </p:sp>
      <p:sp>
        <p:nvSpPr>
          <p:cNvPr id="874" name="Google Shape;874;p74"/>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p>
            <a:pPr marL="0" indent="0"/>
            <a:r>
              <a:rPr lang="en-US" sz="1800" b="1" dirty="0" smtClean="0">
                <a:solidFill>
                  <a:schemeClr val="bg1"/>
                </a:solidFill>
                <a:latin typeface="Agency FB" pitchFamily="34" charset="0"/>
                <a:cs typeface="Arabic Typesetting" pitchFamily="66" charset="-78"/>
              </a:rPr>
              <a:t> </a:t>
            </a:r>
            <a:r>
              <a:rPr lang="en-US" sz="1800" b="1" dirty="0" smtClean="0">
                <a:solidFill>
                  <a:schemeClr val="bg1"/>
                </a:solidFill>
                <a:latin typeface="Agency FB" pitchFamily="34" charset="0"/>
                <a:cs typeface="Arabic Typesetting" pitchFamily="66" charset="-78"/>
              </a:rPr>
              <a:t>Deep </a:t>
            </a:r>
            <a:r>
              <a:rPr lang="en-US" sz="1800" b="1" dirty="0" smtClean="0">
                <a:solidFill>
                  <a:schemeClr val="bg1"/>
                </a:solidFill>
                <a:latin typeface="Agency FB" pitchFamily="34" charset="0"/>
                <a:cs typeface="Arabic Typesetting" pitchFamily="66" charset="-78"/>
              </a:rPr>
              <a:t>learning architectures can also automatically learn relevant features from the data, reducing the need for manual feature engineering. This can be advantageous when dealing with complex medical datasets. </a:t>
            </a:r>
            <a:endParaRPr lang="en-US" sz="1800" b="1" dirty="0" smtClean="0">
              <a:latin typeface="Agency FB" pitchFamily="34" charset="0"/>
              <a:cs typeface="Arabic Typesetting" pitchFamily="66" charset="-78"/>
            </a:endParaRPr>
          </a:p>
          <a:p>
            <a:pPr marL="0" lvl="0" indent="0" algn="l" rtl="0">
              <a:spcBef>
                <a:spcPts val="0"/>
              </a:spcBef>
              <a:spcAft>
                <a:spcPts val="0"/>
              </a:spcAft>
              <a:buNone/>
            </a:pPr>
            <a:endParaRPr sz="1800" dirty="0">
              <a:latin typeface="Agency FB" pitchFamily="34" charset="0"/>
            </a:endParaRPr>
          </a:p>
        </p:txBody>
      </p:sp>
      <p:pic>
        <p:nvPicPr>
          <p:cNvPr id="875" name="Google Shape;875;p74"/>
          <p:cNvPicPr preferRelativeResize="0"/>
          <p:nvPr/>
        </p:nvPicPr>
        <p:blipFill>
          <a:blip r:embed="rId3">
            <a:alphaModFix/>
          </a:blip>
          <a:stretch>
            <a:fillRect/>
          </a:stretch>
        </p:blipFill>
        <p:spPr>
          <a:xfrm flipH="1">
            <a:off x="4713050" y="-190825"/>
            <a:ext cx="4327995" cy="4838698"/>
          </a:xfrm>
          <a:prstGeom prst="rect">
            <a:avLst/>
          </a:prstGeom>
          <a:noFill/>
          <a:ln>
            <a:noFill/>
          </a:ln>
        </p:spPr>
      </p:pic>
      <p:grpSp>
        <p:nvGrpSpPr>
          <p:cNvPr id="876" name="Google Shape;876;p74"/>
          <p:cNvGrpSpPr/>
          <p:nvPr/>
        </p:nvGrpSpPr>
        <p:grpSpPr>
          <a:xfrm>
            <a:off x="3327675" y="831488"/>
            <a:ext cx="1154625" cy="430500"/>
            <a:chOff x="4042650" y="642025"/>
            <a:chExt cx="1154625" cy="430500"/>
          </a:xfrm>
        </p:grpSpPr>
        <p:sp>
          <p:nvSpPr>
            <p:cNvPr id="877" name="Google Shape;877;p7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74"/>
          <p:cNvGrpSpPr/>
          <p:nvPr/>
        </p:nvGrpSpPr>
        <p:grpSpPr>
          <a:xfrm>
            <a:off x="4896275" y="4041613"/>
            <a:ext cx="1154625" cy="430500"/>
            <a:chOff x="4042650" y="642025"/>
            <a:chExt cx="1154625" cy="430500"/>
          </a:xfrm>
        </p:grpSpPr>
        <p:sp>
          <p:nvSpPr>
            <p:cNvPr id="880" name="Google Shape;880;p7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74"/>
          <p:cNvSpPr/>
          <p:nvPr/>
        </p:nvSpPr>
        <p:spPr>
          <a:xfrm>
            <a:off x="4896275" y="34579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74"/>
          <p:cNvPicPr preferRelativeResize="0"/>
          <p:nvPr/>
        </p:nvPicPr>
        <p:blipFill>
          <a:blip r:embed="rId4">
            <a:alphaModFix/>
          </a:blip>
          <a:stretch>
            <a:fillRect/>
          </a:stretch>
        </p:blipFill>
        <p:spPr>
          <a:xfrm>
            <a:off x="89417" y="0"/>
            <a:ext cx="2441750" cy="1479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4875931" y="819150"/>
            <a:ext cx="3810321" cy="4324350"/>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68268" y="240250"/>
            <a:ext cx="6123215" cy="5143501"/>
          </a:xfrm>
          <a:prstGeom prst="rect">
            <a:avLst/>
          </a:prstGeom>
          <a:noFill/>
          <a:ln>
            <a:noFill/>
          </a:ln>
        </p:spPr>
      </p:pic>
      <p:grpSp>
        <p:nvGrpSpPr>
          <p:cNvPr id="950" name="Google Shape;950;p78"/>
          <p:cNvGrpSpPr/>
          <p:nvPr/>
        </p:nvGrpSpPr>
        <p:grpSpPr>
          <a:xfrm flipH="1">
            <a:off x="4619025" y="962813"/>
            <a:ext cx="1154625" cy="430500"/>
            <a:chOff x="4042650" y="642025"/>
            <a:chExt cx="1154625" cy="430500"/>
          </a:xfrm>
        </p:grpSpPr>
        <p:sp>
          <p:nvSpPr>
            <p:cNvPr id="951" name="Google Shape;951;p7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78"/>
          <p:cNvSpPr/>
          <p:nvPr/>
        </p:nvSpPr>
        <p:spPr>
          <a:xfrm flipH="1">
            <a:off x="5275650" y="3791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8"/>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ROBUSTNESS AND GENERATION:</a:t>
            </a:r>
            <a:endParaRPr sz="1800" dirty="0"/>
          </a:p>
        </p:txBody>
      </p:sp>
      <p:sp>
        <p:nvSpPr>
          <p:cNvPr id="955" name="Google Shape;955;p78"/>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p>
            <a:pPr marL="0" indent="0"/>
            <a:r>
              <a:rPr lang="en-US" sz="2000" b="1" dirty="0" smtClean="0">
                <a:solidFill>
                  <a:schemeClr val="bg1"/>
                </a:solidFill>
                <a:latin typeface="Agency FB" pitchFamily="34" charset="0"/>
                <a:cs typeface="Arabic Typesetting" pitchFamily="66" charset="-78"/>
              </a:rPr>
              <a:t> Ensemble methods and deep learning can help improve the model’s robustness by reducing the impact of outliers and noise in the data. This enhances the model’s ability to generalize to diverse patient populations. </a:t>
            </a:r>
            <a:endParaRPr lang="en-US" sz="2000" b="1" dirty="0" smtClean="0">
              <a:latin typeface="Agency FB" pitchFamily="34" charset="0"/>
              <a:cs typeface="Arabic Typesetting" pitchFamily="66" charset="-78"/>
            </a:endParaRPr>
          </a:p>
          <a:p>
            <a:pPr marL="0" lvl="0" indent="0" algn="l" rtl="0">
              <a:spcBef>
                <a:spcPts val="0"/>
              </a:spcBef>
              <a:spcAft>
                <a:spcPts val="0"/>
              </a:spcAft>
              <a:buNone/>
            </a:pPr>
            <a:endParaRPr sz="2000" dirty="0">
              <a:latin typeface="Agency FB"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CONTINOUS IMPROMENT </a:t>
            </a:r>
            <a:endParaRPr dirty="0"/>
          </a:p>
        </p:txBody>
      </p:sp>
      <p:pic>
        <p:nvPicPr>
          <p:cNvPr id="4235" name="Google Shape;4235;p123"/>
          <p:cNvPicPr preferRelativeResize="0"/>
          <p:nvPr/>
        </p:nvPicPr>
        <p:blipFill>
          <a:blip r:embed="rId3">
            <a:alphaModFix/>
          </a:blip>
          <a:stretch>
            <a:fillRect/>
          </a:stretch>
        </p:blipFill>
        <p:spPr>
          <a:xfrm>
            <a:off x="4876800" y="1504950"/>
            <a:ext cx="2993273" cy="2837625"/>
          </a:xfrm>
          <a:prstGeom prst="rect">
            <a:avLst/>
          </a:prstGeom>
          <a:noFill/>
          <a:ln>
            <a:noFill/>
          </a:ln>
        </p:spPr>
      </p:pic>
      <p:sp>
        <p:nvSpPr>
          <p:cNvPr id="4236" name="Google Shape;4236;p123"/>
          <p:cNvSpPr txBox="1"/>
          <p:nvPr/>
        </p:nvSpPr>
        <p:spPr>
          <a:xfrm>
            <a:off x="720000" y="1111100"/>
            <a:ext cx="3375300" cy="3213250"/>
          </a:xfrm>
          <a:prstGeom prst="rect">
            <a:avLst/>
          </a:prstGeom>
          <a:noFill/>
          <a:ln>
            <a:noFill/>
          </a:ln>
        </p:spPr>
        <p:txBody>
          <a:bodyPr spcFirstLastPara="1" wrap="square" lIns="91425" tIns="91425" rIns="91425" bIns="91425" anchor="t" anchorCtr="0">
            <a:noAutofit/>
          </a:bodyPr>
          <a:lstStyle/>
          <a:p>
            <a:r>
              <a:rPr lang="en-US" sz="2800" b="1" dirty="0" smtClean="0">
                <a:solidFill>
                  <a:schemeClr val="bg1"/>
                </a:solidFill>
                <a:latin typeface="Agency FB" pitchFamily="34" charset="0"/>
                <a:cs typeface="Arabic Typesetting" pitchFamily="66" charset="-78"/>
              </a:rPr>
              <a:t>These techniques allow for ongoing model refinement. As more data becomes available, models can be retrained to stay up-to-date and maintain high accuracy.</a:t>
            </a:r>
            <a:endParaRPr lang="en-US" sz="2800" b="1" dirty="0" smtClean="0">
              <a:latin typeface="Agency FB" pitchFamily="34" charset="0"/>
              <a:cs typeface="Arabic Typesetting" pitchFamily="66" charset="-78"/>
            </a:endParaRPr>
          </a:p>
          <a:p>
            <a:pPr marL="0" lvl="0" indent="0" algn="l" rtl="0">
              <a:spcBef>
                <a:spcPts val="0"/>
              </a:spcBef>
              <a:spcAft>
                <a:spcPts val="0"/>
              </a:spcAft>
              <a:buNone/>
            </a:pPr>
            <a:endParaRPr sz="2800" dirty="0">
              <a:solidFill>
                <a:schemeClr val="lt1"/>
              </a:solidFill>
              <a:latin typeface="Agency FB" pitchFamily="34" charset="0"/>
              <a:ea typeface="IBM Plex Sans Medium"/>
              <a:cs typeface="IBM Plex Sans Medium"/>
              <a:sym typeface="IBM Plex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8"/>
          <p:cNvSpPr txBox="1">
            <a:spLocks noGrp="1"/>
          </p:cNvSpPr>
          <p:nvPr>
            <p:ph type="title"/>
          </p:nvPr>
        </p:nvSpPr>
        <p:spPr>
          <a:xfrm flipH="1">
            <a:off x="11201400" y="819150"/>
            <a:ext cx="76200" cy="10975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8"/>
          <p:cNvSpPr txBox="1">
            <a:spLocks noGrp="1"/>
          </p:cNvSpPr>
          <p:nvPr>
            <p:ph type="subTitle" idx="1"/>
          </p:nvPr>
        </p:nvSpPr>
        <p:spPr>
          <a:xfrm>
            <a:off x="4419600" y="438150"/>
            <a:ext cx="4087500" cy="4038600"/>
          </a:xfrm>
          <a:prstGeom prst="rect">
            <a:avLst/>
          </a:prstGeom>
        </p:spPr>
        <p:txBody>
          <a:bodyPr spcFirstLastPara="1" wrap="square" lIns="91425" tIns="91425" rIns="91425" bIns="91425" anchor="t" anchorCtr="0">
            <a:noAutofit/>
          </a:bodyPr>
          <a:lstStyle/>
          <a:p>
            <a:pPr marL="0" lvl="0" indent="0"/>
            <a:r>
              <a:rPr lang="en-US" sz="2400" b="1" dirty="0" smtClean="0">
                <a:solidFill>
                  <a:schemeClr val="bg1"/>
                </a:solidFill>
                <a:latin typeface="Agency FB" pitchFamily="34" charset="0"/>
                <a:cs typeface="Arabic Typesetting" pitchFamily="66" charset="-78"/>
              </a:rPr>
              <a:t>However</a:t>
            </a:r>
            <a:r>
              <a:rPr lang="en-US" sz="2400" b="1" dirty="0" smtClean="0">
                <a:solidFill>
                  <a:schemeClr val="bg1"/>
                </a:solidFill>
                <a:latin typeface="Agency FB" pitchFamily="34" charset="0"/>
                <a:cs typeface="Arabic Typesetting" pitchFamily="66" charset="-78"/>
              </a:rPr>
              <a:t>, it’s important to consider factors like data privacy, model interpretability, and ethical considerations when implementing advanced AI techniques in healthcare. Additionally, thorough validation and testing on diverse and representative datasets are essential to ensure the reliability and safety of the AI-based diabetes prediction system before it can be deployed in clinical practice</a:t>
            </a:r>
            <a:endParaRPr sz="2400" dirty="0">
              <a:latin typeface="Agency FB" pitchFamily="34" charset="0"/>
            </a:endParaRPr>
          </a:p>
        </p:txBody>
      </p:sp>
      <p:pic>
        <p:nvPicPr>
          <p:cNvPr id="734" name="Google Shape;734;p68"/>
          <p:cNvPicPr preferRelativeResize="0"/>
          <p:nvPr/>
        </p:nvPicPr>
        <p:blipFill>
          <a:blip r:embed="rId3">
            <a:alphaModFix/>
          </a:blip>
          <a:stretch>
            <a:fillRect/>
          </a:stretch>
        </p:blipFill>
        <p:spPr>
          <a:xfrm>
            <a:off x="406950" y="750263"/>
            <a:ext cx="3635700" cy="3642971"/>
          </a:xfrm>
          <a:prstGeom prst="rect">
            <a:avLst/>
          </a:prstGeom>
          <a:noFill/>
          <a:ln>
            <a:noFill/>
          </a:ln>
        </p:spPr>
      </p:pic>
      <p:grpSp>
        <p:nvGrpSpPr>
          <p:cNvPr id="735" name="Google Shape;735;p68"/>
          <p:cNvGrpSpPr/>
          <p:nvPr/>
        </p:nvGrpSpPr>
        <p:grpSpPr>
          <a:xfrm>
            <a:off x="4042650" y="590713"/>
            <a:ext cx="1154625" cy="430500"/>
            <a:chOff x="4042650" y="642025"/>
            <a:chExt cx="1154625" cy="430500"/>
          </a:xfrm>
        </p:grpSpPr>
        <p:sp>
          <p:nvSpPr>
            <p:cNvPr id="736" name="Google Shape;736;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8"/>
          <p:cNvGrpSpPr/>
          <p:nvPr/>
        </p:nvGrpSpPr>
        <p:grpSpPr>
          <a:xfrm>
            <a:off x="7486250" y="4122288"/>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4724400" y="514350"/>
            <a:ext cx="3482400" cy="3429000"/>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5085525" y="1733550"/>
            <a:ext cx="2909100" cy="2057399"/>
          </a:xfrm>
          <a:prstGeom prst="rect">
            <a:avLst/>
          </a:prstGeom>
        </p:spPr>
        <p:txBody>
          <a:bodyPr spcFirstLastPara="1" wrap="square" lIns="91425" tIns="91425" rIns="91425" bIns="91425" anchor="b" anchorCtr="0">
            <a:noAutofit/>
          </a:bodyPr>
          <a:lstStyle/>
          <a:p>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INOVATIVE </a:t>
            </a:r>
            <a:r>
              <a:rPr lang="en-US" sz="2000" dirty="0" err="1" smtClean="0"/>
              <a:t>PLAN:</a:t>
            </a:r>
            <a:r>
              <a:rPr lang="en-US" sz="1600" dirty="0" err="1" smtClean="0"/>
              <a:t>Continuous</a:t>
            </a:r>
            <a:r>
              <a:rPr lang="en-US" sz="1600" dirty="0" smtClean="0"/>
              <a:t> Glucose Monitoring (CGM):</a:t>
            </a:r>
            <a:r>
              <a:rPr lang="en-US" sz="1600" b="0" dirty="0" smtClean="0"/>
              <a:t/>
            </a:r>
            <a:br>
              <a:rPr lang="en-US" sz="1600" b="0" dirty="0" smtClean="0"/>
            </a:br>
            <a:r>
              <a:rPr lang="en-US" sz="1600" b="0" dirty="0" smtClean="0"/>
              <a:t>Integrate CGM devices to provide real-time blood glucose data.</a:t>
            </a:r>
            <a:br>
              <a:rPr lang="en-US" sz="1600" b="0" dirty="0" smtClean="0"/>
            </a:br>
            <a:r>
              <a:rPr lang="en-US" sz="1600" b="0" dirty="0" smtClean="0"/>
              <a:t>Use AI to analyze CGM data and provide insights into glucose trends and potential triggers.</a:t>
            </a:r>
            <a:br>
              <a:rPr lang="en-US" sz="1600" b="0" dirty="0" smtClean="0"/>
            </a:br>
            <a:endParaRPr sz="1600" dirty="0">
              <a:latin typeface="Goudy Old Style" pitchFamily="18" charset="0"/>
            </a:endParaRPr>
          </a:p>
        </p:txBody>
      </p:sp>
      <p:sp>
        <p:nvSpPr>
          <p:cNvPr id="890" name="Google Shape;890;p75"/>
          <p:cNvSpPr txBox="1">
            <a:spLocks noGrp="1"/>
          </p:cNvSpPr>
          <p:nvPr>
            <p:ph type="subTitle" idx="1"/>
          </p:nvPr>
        </p:nvSpPr>
        <p:spPr>
          <a:xfrm>
            <a:off x="10363200" y="6762748"/>
            <a:ext cx="304800" cy="13716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2" name="Google Shape;891;p75"/>
          <p:cNvGrpSpPr/>
          <p:nvPr/>
        </p:nvGrpSpPr>
        <p:grpSpPr>
          <a:xfrm flipH="1">
            <a:off x="6074719" y="503988"/>
            <a:ext cx="3069289" cy="395094"/>
            <a:chOff x="198225" y="4390550"/>
            <a:chExt cx="3765075" cy="484600"/>
          </a:xfrm>
        </p:grpSpPr>
        <p:sp>
          <p:nvSpPr>
            <p:cNvPr id="892" name="Google Shape;892;p7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94;p75"/>
          <p:cNvGrpSpPr/>
          <p:nvPr/>
        </p:nvGrpSpPr>
        <p:grpSpPr>
          <a:xfrm>
            <a:off x="4391137" y="573831"/>
            <a:ext cx="685039" cy="255416"/>
            <a:chOff x="4042650" y="642025"/>
            <a:chExt cx="1154625" cy="430500"/>
          </a:xfrm>
        </p:grpSpPr>
        <p:sp>
          <p:nvSpPr>
            <p:cNvPr id="895" name="Google Shape;895;p7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75"/>
          <p:cNvSpPr/>
          <p:nvPr/>
        </p:nvSpPr>
        <p:spPr>
          <a:xfrm>
            <a:off x="4585912" y="4166268"/>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5" name="Google Shape;905;p75"/>
          <p:cNvPicPr preferRelativeResize="0">
            <a:picLocks noGrp="1"/>
          </p:cNvPicPr>
          <p:nvPr>
            <p:ph type="pic" idx="2"/>
          </p:nvPr>
        </p:nvPicPr>
        <p:blipFill rotWithShape="1">
          <a:blip r:embed="rId3">
            <a:alphaModFix/>
          </a:blip>
          <a:srcRect l="10000" r="10000"/>
          <a:stretch/>
        </p:blipFill>
        <p:spPr>
          <a:xfrm>
            <a:off x="374375" y="627150"/>
            <a:ext cx="3889200" cy="3889200"/>
          </a:xfrm>
          <a:prstGeom prst="snip2DiagRect">
            <a:avLst>
              <a:gd name="adj1" fmla="val 0"/>
              <a:gd name="adj2" fmla="val 16667"/>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90"/>
                                        </p:tgtEl>
                                        <p:attrNameLst>
                                          <p:attrName>style.visibility</p:attrName>
                                        </p:attrNameLst>
                                      </p:cBhvr>
                                      <p:to>
                                        <p:strVal val="visible"/>
                                      </p:to>
                                    </p:set>
                                    <p:anim calcmode="lin" valueType="num">
                                      <p:cBhvr additive="base">
                                        <p:cTn id="10" dur="1000"/>
                                        <p:tgtEl>
                                          <p:spTgt spid="890"/>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05"/>
                                        </p:tgtEl>
                                        <p:attrNameLst>
                                          <p:attrName>style.visibility</p:attrName>
                                        </p:attrNameLst>
                                      </p:cBhvr>
                                      <p:to>
                                        <p:strVal val="visible"/>
                                      </p:to>
                                    </p:set>
                                    <p:anim calcmode="lin" valueType="num">
                                      <p:cBhvr additive="base">
                                        <p:cTn id="15" dur="1000"/>
                                        <p:tgtEl>
                                          <p:spTgt spid="9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315</Words>
  <Application>Microsoft Office PowerPoint</Application>
  <PresentationFormat>On-screen Show (16:9)</PresentationFormat>
  <Paragraphs>18</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IBM Plex Sans</vt:lpstr>
      <vt:lpstr>IBM Plex Sans Medium</vt:lpstr>
      <vt:lpstr>Angsana New</vt:lpstr>
      <vt:lpstr>Aparajita</vt:lpstr>
      <vt:lpstr>Agency FB</vt:lpstr>
      <vt:lpstr>Arabic Typesetting</vt:lpstr>
      <vt:lpstr>Goudy Old Style</vt:lpstr>
      <vt:lpstr>Roboto Condensed</vt:lpstr>
      <vt:lpstr>Korean AI Agency Pitch Deck XL by Slidesgo</vt:lpstr>
      <vt:lpstr>AI BASED DIABETES PREDICTION SYSTEM  </vt:lpstr>
      <vt:lpstr>Introduction</vt:lpstr>
      <vt:lpstr>1.ENSEMBLE   METHODS</vt:lpstr>
      <vt:lpstr>DEEP LEARNING ARCHITECTURE</vt:lpstr>
      <vt:lpstr>FREATURE ENGINEERING</vt:lpstr>
      <vt:lpstr>ROBUSTNESS AND GENERATION:</vt:lpstr>
      <vt:lpstr>CONTINOUS IMPROMENT </vt:lpstr>
      <vt:lpstr>Slide 8</vt:lpstr>
      <vt:lpstr>   INOVATIVE PLAN:Continuous Glucose Monitoring (CGM): Integrate CGM devices to provide real-time blood glucose data. Use AI to analyze CGM data and provide insights into glucose trends and potential triggers.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DIABETES PREDICTION SYSTEM</dc:title>
  <dc:creator>Common</dc:creator>
  <cp:lastModifiedBy>Common</cp:lastModifiedBy>
  <cp:revision>14</cp:revision>
  <dcterms:modified xsi:type="dcterms:W3CDTF">2023-10-11T06:50:38Z</dcterms:modified>
</cp:coreProperties>
</file>